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9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62" r:id="rId28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1524" autoAdjust="0"/>
  </p:normalViewPr>
  <p:slideViewPr>
    <p:cSldViewPr snapToGrid="0">
      <p:cViewPr varScale="1">
        <p:scale>
          <a:sx n="92" d="100"/>
          <a:sy n="92" d="100"/>
        </p:scale>
        <p:origin x="1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40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7241A09C-8EAE-4B22-ADC3-EE98F5BBA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2FD76A62-AE34-4BA0-9F26-B54F4EE4BB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E5001-A83A-4FA6-8A3F-35F1F794FC23}" type="datetime1">
              <a:rPr lang="sk-SK" smtClean="0"/>
              <a:t>29. 11. 2024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B4C6E0C3-4BB0-4A2E-A891-4A9C1C36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BD014C1E-412F-4E8A-9826-A3945D4D06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4BE54-A16C-4548-BD6A-A26AF497DF8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59276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noProof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E1FCD-6778-46A5-A794-9EFBDCC2E103}" type="datetime1">
              <a:rPr lang="sk-SK" smtClean="0"/>
              <a:pPr/>
              <a:t>29. 11. 2024</a:t>
            </a:fld>
            <a:endParaRPr lang="sk-SK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noProof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noProof="0" dirty="0"/>
              <a:t>Upraviť štýly predlohy textu</a:t>
            </a:r>
          </a:p>
          <a:p>
            <a:pPr lvl="1"/>
            <a:r>
              <a:rPr lang="sk-SK" noProof="0" dirty="0"/>
              <a:t>Druhá úroveň</a:t>
            </a:r>
          </a:p>
          <a:p>
            <a:pPr lvl="2"/>
            <a:r>
              <a:rPr lang="sk-SK" noProof="0" dirty="0"/>
              <a:t>Tretia úroveň</a:t>
            </a:r>
          </a:p>
          <a:p>
            <a:pPr lvl="3"/>
            <a:r>
              <a:rPr lang="sk-SK" noProof="0" dirty="0"/>
              <a:t>Štvrtá úroveň</a:t>
            </a:r>
          </a:p>
          <a:p>
            <a:pPr lvl="4"/>
            <a:r>
              <a:rPr lang="sk-SK" noProof="0" dirty="0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noProof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0E59E-1D9A-4AC4-A09D-4D97A2368518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180896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591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2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1795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33000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2247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63539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272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7541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39697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9929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0254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9481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34387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5150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7957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23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942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061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8501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155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7918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87995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6608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414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0E59E-1D9A-4AC4-A09D-4D97A2368518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917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ázok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Skupin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Obdĺžni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Voľný tvar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Voľný tvar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Obdĺžni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Voľný tvar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Voľný tvar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Voľný tvar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Voľný tvar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Voľný tvar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Voľný tvar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Voľný tvar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Voľný tvar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Voľný tvar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Voľný tvar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Voľný tvar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Voľný tvar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Voľný tvar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Voľný tvar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Voľný tvar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Voľný tvar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Voľný tvar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Voľný tvar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Voľný tvar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Voľný tvar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Voľný tvar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Voľný tvar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Voľný tvar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Voľný tvar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Obdĺžni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Voľný tvar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Voľný tvar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Voľný tvar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Voľný tvar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Voľný tvar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Voľný tvar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Voľný tvar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Voľný tvar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Voľný tvar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Voľný tvar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Voľný tvar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Obdĺžni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Voľný tvar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Voľný tvar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Voľný tvar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Voľný tvar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Voľný tvar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Voľný tvar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Voľný tvar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Voľný tvar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Voľný tvar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Voľný tvar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Voľný tvar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Voľný tvar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Voľný tvar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k-SK" noProof="0"/>
              <a:t>Kliknite sem a upravte štýl predlohy podnadpisov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4027EDB-C911-4364-B891-82F9DE90ED6C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ok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sk-SK" noProof="0"/>
              <a:t>Ak chcete pridať obrázok, kliknite na ikonu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3DA45-D752-46CA-BA2B-DBF88C194479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dpis a 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4ED248-C18E-4DD0-8E98-8C53727867CF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ácia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12" name="Zástupný text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A19DB0-A038-4A41-86E1-D40E4CBAB9A2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sp>
        <p:nvSpPr>
          <p:cNvPr id="60" name="Textové pol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sk-SK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Textové pol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sk-SK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 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466A90-5194-461D-B3C4-26EBD5D7A469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ĺ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7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8" name="Zástupný objekt textu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9" name="Zástupný objekt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10" name="Zástupný objekt textu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11" name="Zástupný objekt textu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12" name="Zástupný objekt textu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3" name="Zástupný dá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DE328A-D89B-4070-9DD7-8009DEB19AF4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4" name="Zástupná pät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ĺpec s 3 obráz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Nadpis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19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20" name="Zástupný objekt obrázka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sk-SK" noProof="0"/>
              <a:t>Kliknutím na ikonu pridáte obrázok</a:t>
            </a:r>
          </a:p>
        </p:txBody>
      </p:sp>
      <p:sp>
        <p:nvSpPr>
          <p:cNvPr id="21" name="Zástupný objekt textu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22" name="Zástupný objekt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23" name="Zástupný symbol obrázka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sk-SK" noProof="0"/>
              <a:t>Kliknutím na ikonu pridáte obrázok</a:t>
            </a:r>
          </a:p>
        </p:txBody>
      </p:sp>
      <p:sp>
        <p:nvSpPr>
          <p:cNvPr id="24" name="Zástupný objekt textu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25" name="Zástupný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26" name="Zástupný symbol obrázka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sk-SK" noProof="0"/>
              <a:t>Kliknutím na ikonu pridáte obrázok</a:t>
            </a:r>
          </a:p>
        </p:txBody>
      </p:sp>
      <p:sp>
        <p:nvSpPr>
          <p:cNvPr id="27" name="Zástupný objekt textu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3" name="Zástupný dá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C39A42-7E09-4215-8A78-9922F92078C4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4" name="Zástupná pät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B3F25-7F95-49FB-8A79-1A91EF65F819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966895-1454-413F-A35C-5400764DA72C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B00EA1-C032-4BB8-88D4-47F5A7A7D232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AC3B-50DE-4F8D-AD39-4A3E48985D36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objekt obsah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9CAA62-F7BD-4789-8C9F-B6BCC56B1E8C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objekt obsah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objekt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6" name="Zástupný objekt obsah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7" name="Zástupný dá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A027D7-CA2E-42D9-AACE-4844C99F6F47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8" name="Zástupná pät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9" name="Zástupný objekt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dá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AE8962-A882-485C-BB4C-6594507D8E05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4" name="Zástupná pät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dá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6285DC-0BA8-41FA-A043-193A98AC66CB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3" name="Zástupná pät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4" name="Zástupný objekt čísla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92C133-18A4-44A7-8F0F-75CFC0DC7C2D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obrázka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dá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2D2B74-4671-4390-806C-65BD501A7B4E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6" name="Zástupná pät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Skupin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Skupin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Obdĺžni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Voľný tvar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Voľný tvar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Voľný tvar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Voľný tvar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Voľný tvar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Voľný tvar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Voľný tvar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Voľný tvar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Voľný tvar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Voľný tvar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Čiar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Voľný tvar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Voľný tvar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Voľný tvar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Voľný tvar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Obdĺžni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Voľný tvar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Voľný tvar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Voľný tvar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Voľný tvar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Voľný tvar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Voľný tvar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Voľný tvar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Voľný tvar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Voľný tvar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Voľný tvar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Skupin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Voľný tvar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Voľný tvar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Voľný tvar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Voľný tvar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Voľný tvar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Voľný tvar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Voľný tvar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Voľný tvar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Voľný tvar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Obdĺžni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Zástupný nadpis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sk-SK" noProof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dátum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07C0253-31D3-4706-B8FB-A6AE3CDF2EB4}" type="datetime1">
              <a:rPr lang="sk-SK" noProof="0" smtClean="0"/>
              <a:t>29. 11. 2024</a:t>
            </a:fld>
            <a:endParaRPr lang="sk-SK" noProof="0"/>
          </a:p>
        </p:txBody>
      </p:sp>
      <p:sp>
        <p:nvSpPr>
          <p:cNvPr id="5" name="Zástupná pät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mruskovic@kros.s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Obdĺžnik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sk-SK"/>
            </a:p>
          </p:txBody>
        </p:sp>
        <p:pic>
          <p:nvPicPr>
            <p:cNvPr id="12" name="Obrázok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ázok 4" descr="Žiarovk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Obdĺžnik s dvoma protiľahlými odstrihnutými rohmi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sk-SK"/>
            </a:p>
          </p:txBody>
        </p:sp>
        <p:grpSp>
          <p:nvGrpSpPr>
            <p:cNvPr id="16" name="Skupin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Voľný tvar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Voľný tvar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Voľný tvar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Voľný tvar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Voľný tvar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Voľný tvar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Voľný tvar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Voľný tvar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Voľný tvar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Obdĺžnik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Voľný tvar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Voľný tvar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Voľný tvar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Voľný tvar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Voľný tvar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Voľný tvar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Voľný tvar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Voľný tvar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Voľný tvar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Obdĺžnik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r>
              <a:rPr lang="sk-SK" b="1" dirty="0"/>
              <a:t>ako sme pomohli zákazníkom s bločkami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844922"/>
            <a:ext cx="6857999" cy="710145"/>
          </a:xfrm>
        </p:spPr>
        <p:txBody>
          <a:bodyPr rtlCol="0">
            <a:normAutofit/>
          </a:bodyPr>
          <a:lstStyle/>
          <a:p>
            <a:pPr algn="ctr"/>
            <a:r>
              <a:rPr lang="sk-SK" dirty="0"/>
              <a:t>Náš prvý AI projekt</a:t>
            </a:r>
          </a:p>
        </p:txBody>
      </p:sp>
      <p:sp>
        <p:nvSpPr>
          <p:cNvPr id="38" name="Obdĺžnik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sk-SK"/>
          </a:p>
        </p:txBody>
      </p:sp>
      <p:sp>
        <p:nvSpPr>
          <p:cNvPr id="37" name="Podnadpis 2">
            <a:extLst>
              <a:ext uri="{FF2B5EF4-FFF2-40B4-BE49-F238E27FC236}">
                <a16:creationId xmlns:a16="http://schemas.microsoft.com/office/drawing/2014/main" id="{9F3F9165-D968-418D-BC01-1D93AF93338C}"/>
              </a:ext>
            </a:extLst>
          </p:cNvPr>
          <p:cNvSpPr txBox="1">
            <a:spLocks/>
          </p:cNvSpPr>
          <p:nvPr/>
        </p:nvSpPr>
        <p:spPr>
          <a:xfrm>
            <a:off x="438151" y="5787025"/>
            <a:ext cx="3419866" cy="821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>
                <a:solidFill>
                  <a:schemeClr val="tx1"/>
                </a:solidFill>
              </a:rPr>
              <a:t>Michal </a:t>
            </a:r>
            <a:r>
              <a:rPr lang="sk-SK" dirty="0" err="1">
                <a:solidFill>
                  <a:schemeClr val="tx1"/>
                </a:solidFill>
              </a:rPr>
              <a:t>mruškovič</a:t>
            </a:r>
            <a:endParaRPr lang="sk-SK" dirty="0">
              <a:solidFill>
                <a:schemeClr val="tx1"/>
              </a:solidFill>
            </a:endParaRPr>
          </a:p>
          <a:p>
            <a:r>
              <a:rPr lang="sk-SK" dirty="0">
                <a:solidFill>
                  <a:schemeClr val="tx1"/>
                </a:solidFill>
              </a:rPr>
              <a:t>KROS, a.s.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Výber ML modelu </a:t>
            </a:r>
            <a:br>
              <a:rPr lang="sk-SK" dirty="0"/>
            </a:br>
            <a:r>
              <a:rPr lang="sk-SK" dirty="0"/>
              <a:t>Auto ML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D7209A91-548D-4802-BBEA-A20C484D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46" y="208576"/>
            <a:ext cx="4911543" cy="64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Výber ML modelu </a:t>
            </a:r>
            <a:br>
              <a:rPr lang="sk-SK" dirty="0"/>
            </a:br>
            <a:r>
              <a:rPr lang="sk-SK" dirty="0"/>
              <a:t>Auto ML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63A168F-74DB-467F-AD8B-4C7355C25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95" y="663571"/>
            <a:ext cx="6941431" cy="50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0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Výber ML modelu </a:t>
            </a:r>
            <a:br>
              <a:rPr lang="sk-SK" dirty="0"/>
            </a:br>
            <a:r>
              <a:rPr lang="sk-SK" dirty="0"/>
              <a:t>Auto ML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B4DADA1E-4534-44B9-9DBD-F851212D9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305" y="183925"/>
            <a:ext cx="6265746" cy="62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Skupina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Obdĺžnik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sk-SK" dirty="0"/>
            </a:p>
          </p:txBody>
        </p:sp>
        <p:pic>
          <p:nvPicPr>
            <p:cNvPr id="207" name="Obrázok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053" y="618518"/>
            <a:ext cx="3891357" cy="1478570"/>
          </a:xfrm>
        </p:spPr>
        <p:txBody>
          <a:bodyPr rtlCol="0">
            <a:normAutofit/>
          </a:bodyPr>
          <a:lstStyle/>
          <a:p>
            <a:pPr rtl="0"/>
            <a:r>
              <a:rPr lang="sk-SK" sz="3200" dirty="0"/>
              <a:t>Trénovanie modelu</a:t>
            </a:r>
          </a:p>
        </p:txBody>
      </p:sp>
      <p:pic>
        <p:nvPicPr>
          <p:cNvPr id="10" name="Zástupný obsah 6" descr="plošný spoj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8" y="-9525"/>
            <a:ext cx="6656827" cy="6848475"/>
          </a:xfrm>
          <a:prstGeom prst="rect">
            <a:avLst/>
          </a:prstGeom>
        </p:spPr>
      </p:pic>
      <p:grpSp>
        <p:nvGrpSpPr>
          <p:cNvPr id="209" name="Skupina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Obdĺžnik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Voľný tvar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Voľný tvar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Obdĺžnik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Voľný tvar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Voľný tvar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Voľný tvar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Voľný tvar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Voľný tvar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Voľný tvar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Voľný tvar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Voľný tvar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Voľný tvar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Voľný tvar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Voľný tvar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Voľný tvar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Voľný tvar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Voľný tvar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Voľný tvar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Voľný tvar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Voľný tvar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Voľný tvar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Voľný tvar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Voľný tvar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Voľný tvar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Voľný tvar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Voľný tvar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Voľný tvar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Obdĺžnik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Voľný tvar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Voľný tvar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Voľný tvar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Voľný tvar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Voľný tvar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Voľný tvar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Voľný tvar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Voľný tvar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Voľný tvar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Voľný tvar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Voľný tvar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Obdĺžnik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Voľný tvar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Voľný tvar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Voľný tvar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Voľný tvar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Voľný tvar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Voľný tvar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Voľný tvar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Voľný tvar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Voľný tvar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Voľný tvar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Voľný tvar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Voľný tvar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Voľný tvar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4" name="Obdĺžnik: zaoblené rohy 63">
            <a:extLst>
              <a:ext uri="{FF2B5EF4-FFF2-40B4-BE49-F238E27FC236}">
                <a16:creationId xmlns:a16="http://schemas.microsoft.com/office/drawing/2014/main" id="{B4FF78B2-8A8B-4089-A5FE-D10F7BCD1680}"/>
              </a:ext>
            </a:extLst>
          </p:cNvPr>
          <p:cNvSpPr/>
          <p:nvPr/>
        </p:nvSpPr>
        <p:spPr>
          <a:xfrm>
            <a:off x="7122716" y="2130842"/>
            <a:ext cx="4569753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Načítaj dáta</a:t>
            </a:r>
          </a:p>
        </p:txBody>
      </p:sp>
      <p:sp>
        <p:nvSpPr>
          <p:cNvPr id="72" name="Obdĺžnik: zaoblené rohy 71">
            <a:extLst>
              <a:ext uri="{FF2B5EF4-FFF2-40B4-BE49-F238E27FC236}">
                <a16:creationId xmlns:a16="http://schemas.microsoft.com/office/drawing/2014/main" id="{2C8B5590-E2D5-44BF-A9F4-A7446B4FB84E}"/>
              </a:ext>
            </a:extLst>
          </p:cNvPr>
          <p:cNvSpPr/>
          <p:nvPr/>
        </p:nvSpPr>
        <p:spPr>
          <a:xfrm>
            <a:off x="7122717" y="2881047"/>
            <a:ext cx="4569752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Priprav </a:t>
            </a:r>
            <a:r>
              <a:rPr lang="sk-SK" sz="3200" dirty="0" err="1">
                <a:solidFill>
                  <a:schemeClr val="tx1"/>
                </a:solidFill>
              </a:rPr>
              <a:t>pipeline</a:t>
            </a:r>
            <a:endParaRPr lang="sk-SK" sz="3200" dirty="0">
              <a:solidFill>
                <a:schemeClr val="tx1"/>
              </a:solidFill>
            </a:endParaRPr>
          </a:p>
        </p:txBody>
      </p:sp>
      <p:sp>
        <p:nvSpPr>
          <p:cNvPr id="73" name="Obdĺžnik: zaoblené rohy 72">
            <a:extLst>
              <a:ext uri="{FF2B5EF4-FFF2-40B4-BE49-F238E27FC236}">
                <a16:creationId xmlns:a16="http://schemas.microsoft.com/office/drawing/2014/main" id="{35113A8D-B21B-4C7B-8483-3B97C0A25DBF}"/>
              </a:ext>
            </a:extLst>
          </p:cNvPr>
          <p:cNvSpPr/>
          <p:nvPr/>
        </p:nvSpPr>
        <p:spPr>
          <a:xfrm>
            <a:off x="7122716" y="3622950"/>
            <a:ext cx="4569751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Natrénuj model</a:t>
            </a:r>
          </a:p>
        </p:txBody>
      </p:sp>
      <p:sp>
        <p:nvSpPr>
          <p:cNvPr id="74" name="Obdĺžnik: zaoblené rohy 73">
            <a:extLst>
              <a:ext uri="{FF2B5EF4-FFF2-40B4-BE49-F238E27FC236}">
                <a16:creationId xmlns:a16="http://schemas.microsoft.com/office/drawing/2014/main" id="{4390F6F0-1C29-462B-9D6A-4DA50945CB93}"/>
              </a:ext>
            </a:extLst>
          </p:cNvPr>
          <p:cNvSpPr/>
          <p:nvPr/>
        </p:nvSpPr>
        <p:spPr>
          <a:xfrm>
            <a:off x="7122716" y="4372393"/>
            <a:ext cx="4569751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Vyhodnoť model</a:t>
            </a:r>
          </a:p>
        </p:txBody>
      </p:sp>
    </p:spTree>
    <p:extLst>
      <p:ext uri="{BB962C8B-B14F-4D97-AF65-F5344CB8AC3E}">
        <p14:creationId xmlns:p14="http://schemas.microsoft.com/office/powerpoint/2010/main" val="310319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56886"/>
          </a:xfrm>
        </p:spPr>
        <p:txBody>
          <a:bodyPr rtlCol="0">
            <a:normAutofit/>
          </a:bodyPr>
          <a:lstStyle/>
          <a:p>
            <a:r>
              <a:rPr lang="sk-SK" dirty="0"/>
              <a:t>Trénovanie modelu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751191A-FC09-4656-9019-C5E4C01E1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63" y="1535282"/>
            <a:ext cx="8822898" cy="4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2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 err="1"/>
              <a:t>Featurize</a:t>
            </a:r>
            <a:r>
              <a:rPr lang="sk-SK" dirty="0"/>
              <a:t> text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 err="1"/>
              <a:t>Bag</a:t>
            </a:r>
            <a:r>
              <a:rPr lang="sk-SK" sz="3200" dirty="0"/>
              <a:t> of </a:t>
            </a:r>
            <a:r>
              <a:rPr lang="sk-SK" sz="3200" dirty="0" err="1"/>
              <a:t>words</a:t>
            </a:r>
            <a:endParaRPr lang="sk-SK" sz="3200" dirty="0"/>
          </a:p>
          <a:p>
            <a:r>
              <a:rPr lang="sk-SK" sz="3200" dirty="0"/>
              <a:t>TF-IDF</a:t>
            </a:r>
            <a:r>
              <a:rPr lang="en-US" sz="3200" dirty="0"/>
              <a:t> </a:t>
            </a:r>
            <a:endParaRPr lang="sk-SK" sz="3200" dirty="0"/>
          </a:p>
          <a:p>
            <a:r>
              <a:rPr lang="en-US" sz="3200" dirty="0"/>
              <a:t>Embeddings</a:t>
            </a:r>
          </a:p>
          <a:p>
            <a:r>
              <a:rPr lang="en-US" sz="3200" dirty="0"/>
              <a:t>N-gram</a:t>
            </a:r>
            <a:r>
              <a:rPr lang="sk-SK" sz="3200" dirty="0"/>
              <a:t>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7976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 err="1"/>
              <a:t>Light</a:t>
            </a:r>
            <a:r>
              <a:rPr lang="sk-SK" dirty="0"/>
              <a:t> GBM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Rozhodovací strom</a:t>
            </a:r>
          </a:p>
          <a:p>
            <a:r>
              <a:rPr lang="sk-SK" sz="3200" dirty="0"/>
              <a:t>Podmienky a predikcie</a:t>
            </a:r>
          </a:p>
          <a:p>
            <a:r>
              <a:rPr lang="sk-SK" sz="3200" dirty="0"/>
              <a:t>Les je často lepší ako jeden strom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2879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6349"/>
          </a:xfrm>
        </p:spPr>
        <p:txBody>
          <a:bodyPr rtlCol="0">
            <a:normAutofit/>
          </a:bodyPr>
          <a:lstStyle/>
          <a:p>
            <a:r>
              <a:rPr lang="sk-SK" dirty="0" err="1"/>
              <a:t>Light</a:t>
            </a:r>
            <a:r>
              <a:rPr lang="sk-SK" dirty="0"/>
              <a:t> GBM</a:t>
            </a:r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3541473A-12FA-46A2-8DA9-25DC81C90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9606" y="1200018"/>
            <a:ext cx="10009611" cy="5527830"/>
          </a:xfrm>
        </p:spPr>
      </p:pic>
    </p:spTree>
    <p:extLst>
      <p:ext uri="{BB962C8B-B14F-4D97-AF65-F5344CB8AC3E}">
        <p14:creationId xmlns:p14="http://schemas.microsoft.com/office/powerpoint/2010/main" val="2522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Prvé Výsledky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Natrénované na 50k bločkov</a:t>
            </a:r>
          </a:p>
          <a:p>
            <a:r>
              <a:rPr lang="sk-SK" sz="3200" dirty="0"/>
              <a:t>3 modely za sebou</a:t>
            </a:r>
          </a:p>
          <a:p>
            <a:r>
              <a:rPr lang="sk-SK" sz="3200" dirty="0"/>
              <a:t>91</a:t>
            </a:r>
            <a:r>
              <a:rPr lang="en-US" sz="3200" dirty="0"/>
              <a:t>%</a:t>
            </a:r>
          </a:p>
          <a:p>
            <a:r>
              <a:rPr lang="en-US" sz="3200" dirty="0"/>
              <a:t>Po</a:t>
            </a:r>
            <a:r>
              <a:rPr lang="sk-SK" sz="3200" dirty="0" err="1"/>
              <a:t>ďme</a:t>
            </a:r>
            <a:r>
              <a:rPr lang="sk-SK" sz="3200" dirty="0"/>
              <a:t> to zlepšiť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7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Vylepšenia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Menej bločkov</a:t>
            </a:r>
            <a:r>
              <a:rPr lang="en-US" sz="3200" dirty="0"/>
              <a:t>, ale r</a:t>
            </a:r>
            <a:r>
              <a:rPr lang="sk-SK" sz="3200" dirty="0" err="1"/>
              <a:t>učne</a:t>
            </a:r>
            <a:r>
              <a:rPr lang="sk-SK" sz="3200" dirty="0"/>
              <a:t> očistených</a:t>
            </a:r>
          </a:p>
          <a:p>
            <a:r>
              <a:rPr lang="en-US" sz="3200" dirty="0"/>
              <a:t>91% =&gt; 92.5% =&gt; 96.5% =&gt; </a:t>
            </a:r>
            <a:r>
              <a:rPr lang="en-US" sz="3200" b="1" dirty="0">
                <a:solidFill>
                  <a:srgbClr val="92D050"/>
                </a:solidFill>
              </a:rPr>
              <a:t>98.5%</a:t>
            </a:r>
          </a:p>
        </p:txBody>
      </p:sp>
    </p:spTree>
    <p:extLst>
      <p:ext uri="{BB962C8B-B14F-4D97-AF65-F5344CB8AC3E}">
        <p14:creationId xmlns:p14="http://schemas.microsoft.com/office/powerpoint/2010/main" val="106289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Zadanie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375642B-EFFD-4265-B379-C6041079C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936" y="1670236"/>
            <a:ext cx="6179895" cy="4794242"/>
          </a:xfrm>
          <a:prstGeom prst="rect">
            <a:avLst/>
          </a:prstGeom>
        </p:spPr>
      </p:pic>
      <p:pic>
        <p:nvPicPr>
          <p:cNvPr id="14" name="Zástupný objekt pre obsah 13">
            <a:extLst>
              <a:ext uri="{FF2B5EF4-FFF2-40B4-BE49-F238E27FC236}">
                <a16:creationId xmlns:a16="http://schemas.microsoft.com/office/drawing/2014/main" id="{ED4733AD-D9C8-4BAB-8647-20B48A05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9542" y="103880"/>
            <a:ext cx="2146666" cy="6650239"/>
          </a:xfrm>
        </p:spPr>
      </p:pic>
      <p:sp>
        <p:nvSpPr>
          <p:cNvPr id="10" name="Obdĺžnik: zaoblené rohy 9">
            <a:extLst>
              <a:ext uri="{FF2B5EF4-FFF2-40B4-BE49-F238E27FC236}">
                <a16:creationId xmlns:a16="http://schemas.microsoft.com/office/drawing/2014/main" id="{D24C3B78-6EB9-47E2-ABBB-EC0E0F9F894E}"/>
              </a:ext>
            </a:extLst>
          </p:cNvPr>
          <p:cNvSpPr/>
          <p:nvPr/>
        </p:nvSpPr>
        <p:spPr>
          <a:xfrm>
            <a:off x="9344234" y="5488694"/>
            <a:ext cx="720841" cy="6973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bdĺžnik: zaoblené rohy 7">
            <a:extLst>
              <a:ext uri="{FF2B5EF4-FFF2-40B4-BE49-F238E27FC236}">
                <a16:creationId xmlns:a16="http://schemas.microsoft.com/office/drawing/2014/main" id="{065F5C9E-6ABC-405C-8C7B-1FF35D4B6D5E}"/>
              </a:ext>
            </a:extLst>
          </p:cNvPr>
          <p:cNvSpPr/>
          <p:nvPr/>
        </p:nvSpPr>
        <p:spPr>
          <a:xfrm>
            <a:off x="8683462" y="3465627"/>
            <a:ext cx="1501753" cy="3070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Spojnica: zalomená 6">
            <a:extLst>
              <a:ext uri="{FF2B5EF4-FFF2-40B4-BE49-F238E27FC236}">
                <a16:creationId xmlns:a16="http://schemas.microsoft.com/office/drawing/2014/main" id="{EE0A06C7-B08E-422D-AC6E-F29231288132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91790" y="3619139"/>
            <a:ext cx="4291672" cy="1293257"/>
          </a:xfrm>
          <a:prstGeom prst="bentConnector3">
            <a:avLst>
              <a:gd name="adj1" fmla="val 108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en-US" dirty="0"/>
              <a:t>In</a:t>
            </a:r>
            <a:r>
              <a:rPr lang="sk-SK" dirty="0"/>
              <a:t>é možnosti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 err="1"/>
              <a:t>Lemmatizácia</a:t>
            </a:r>
            <a:r>
              <a:rPr lang="sk-SK" sz="3200" dirty="0"/>
              <a:t>?</a:t>
            </a:r>
          </a:p>
          <a:p>
            <a:r>
              <a:rPr lang="sk-SK" sz="3200" dirty="0"/>
              <a:t>Vyťažovanie pomocou jazykových modelov</a:t>
            </a:r>
          </a:p>
          <a:p>
            <a:pPr lvl="1"/>
            <a:r>
              <a:rPr lang="sk-SK" sz="2800" dirty="0" err="1"/>
              <a:t>ChatGPT</a:t>
            </a:r>
            <a:r>
              <a:rPr lang="sk-SK" sz="2800" dirty="0"/>
              <a:t> 4o (mini)</a:t>
            </a:r>
          </a:p>
          <a:p>
            <a:pPr lvl="1"/>
            <a:r>
              <a:rPr lang="sk-SK" sz="2800" dirty="0"/>
              <a:t>Phi3 mini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37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Nasadenie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 err="1"/>
              <a:t>Azure</a:t>
            </a:r>
            <a:r>
              <a:rPr lang="sk-SK" sz="3200" dirty="0"/>
              <a:t> </a:t>
            </a:r>
            <a:r>
              <a:rPr lang="sk-SK" sz="3200" dirty="0" err="1"/>
              <a:t>function</a:t>
            </a:r>
            <a:endParaRPr lang="sk-SK" sz="3200" dirty="0"/>
          </a:p>
          <a:p>
            <a:r>
              <a:rPr lang="sk-SK" sz="3200" dirty="0"/>
              <a:t>OCR aj ML model</a:t>
            </a:r>
            <a:endParaRPr 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6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Vyhodnotenie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Ako v produkcii?</a:t>
            </a:r>
            <a:r>
              <a:rPr lang="en-US" sz="3200" dirty="0"/>
              <a:t> </a:t>
            </a:r>
            <a:r>
              <a:rPr lang="sk-SK" sz="3200" b="1" dirty="0">
                <a:solidFill>
                  <a:srgbClr val="FF0000"/>
                </a:solidFill>
              </a:rPr>
              <a:t>81.8</a:t>
            </a:r>
            <a:r>
              <a:rPr lang="en-US" sz="3200" b="1" dirty="0">
                <a:solidFill>
                  <a:srgbClr val="FF0000"/>
                </a:solidFill>
              </a:rPr>
              <a:t>%</a:t>
            </a:r>
            <a:endParaRPr lang="sk-SK" sz="3200" b="1" dirty="0">
              <a:solidFill>
                <a:srgbClr val="FF0000"/>
              </a:solidFill>
            </a:endParaRPr>
          </a:p>
          <a:p>
            <a:r>
              <a:rPr lang="en-US" sz="3200" dirty="0"/>
              <a:t>Ni</a:t>
            </a:r>
            <a:r>
              <a:rPr lang="sk-SK" sz="3200" dirty="0" err="1"/>
              <a:t>žšia</a:t>
            </a:r>
            <a:r>
              <a:rPr lang="sk-SK" sz="3200" dirty="0"/>
              <a:t> presnosť bola očakávaná</a:t>
            </a:r>
          </a:p>
          <a:p>
            <a:r>
              <a:rPr lang="sk-SK" sz="3200" dirty="0"/>
              <a:t>Zákazníci!</a:t>
            </a:r>
          </a:p>
        </p:txBody>
      </p:sp>
    </p:spTree>
    <p:extLst>
      <p:ext uri="{BB962C8B-B14F-4D97-AF65-F5344CB8AC3E}">
        <p14:creationId xmlns:p14="http://schemas.microsoft.com/office/powerpoint/2010/main" val="3515269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Čo môžeme zlepšiť?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OCR</a:t>
            </a:r>
          </a:p>
          <a:p>
            <a:r>
              <a:rPr lang="sk-SK" sz="3200" dirty="0"/>
              <a:t>Viac dát</a:t>
            </a:r>
          </a:p>
          <a:p>
            <a:r>
              <a:rPr lang="sk-SK" sz="3200" dirty="0"/>
              <a:t>Zákaznícke nastavenie</a:t>
            </a:r>
          </a:p>
        </p:txBody>
      </p:sp>
    </p:spTree>
    <p:extLst>
      <p:ext uri="{BB962C8B-B14F-4D97-AF65-F5344CB8AC3E}">
        <p14:creationId xmlns:p14="http://schemas.microsoft.com/office/powerpoint/2010/main" val="2295831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5018648"/>
            <a:ext cx="9912355" cy="819355"/>
          </a:xfrm>
        </p:spPr>
        <p:txBody>
          <a:bodyPr rtlCol="0" anchor="ctr"/>
          <a:lstStyle/>
          <a:p>
            <a:pPr algn="ctr" rtl="0"/>
            <a:r>
              <a:rPr lang="sk-SK" dirty="0"/>
              <a:t>Ďakujem za pozornosť</a:t>
            </a:r>
          </a:p>
        </p:txBody>
      </p:sp>
      <p:pic>
        <p:nvPicPr>
          <p:cNvPr id="6" name="Zástupný obrázok 5" descr="Plošný spoj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AC7F4200-C4DA-4541-B35D-81434D9F70B4}"/>
              </a:ext>
            </a:extLst>
          </p:cNvPr>
          <p:cNvSpPr txBox="1"/>
          <p:nvPr/>
        </p:nvSpPr>
        <p:spPr>
          <a:xfrm>
            <a:off x="5124258" y="6074594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hlinkClick r:id="rId4"/>
              </a:rPr>
              <a:t>mruskovic@kros.sk</a:t>
            </a:r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5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Skupina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Obdĺžnik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sk-SK" dirty="0"/>
            </a:p>
          </p:txBody>
        </p:sp>
        <p:pic>
          <p:nvPicPr>
            <p:cNvPr id="207" name="Obrázok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053" y="618518"/>
            <a:ext cx="3891357" cy="1478570"/>
          </a:xfrm>
        </p:spPr>
        <p:txBody>
          <a:bodyPr rtlCol="0">
            <a:normAutofit/>
          </a:bodyPr>
          <a:lstStyle/>
          <a:p>
            <a:pPr rtl="0"/>
            <a:r>
              <a:rPr lang="sk-SK" sz="3200" dirty="0"/>
              <a:t>fázy ML projektu</a:t>
            </a:r>
          </a:p>
        </p:txBody>
      </p:sp>
      <p:pic>
        <p:nvPicPr>
          <p:cNvPr id="10" name="Zástupný obsah 6" descr="plošný spoj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8" y="-9525"/>
            <a:ext cx="6656827" cy="6848475"/>
          </a:xfrm>
          <a:prstGeom prst="rect">
            <a:avLst/>
          </a:prstGeom>
        </p:spPr>
      </p:pic>
      <p:grpSp>
        <p:nvGrpSpPr>
          <p:cNvPr id="209" name="Skupina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Obdĺžnik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Voľný tvar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Voľný tvar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Obdĺžnik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Voľný tvar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Voľný tvar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Voľný tvar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Voľný tvar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Voľný tvar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Voľný tvar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Voľný tvar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Voľný tvar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Voľný tvar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Voľný tvar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Voľný tvar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Voľný tvar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Voľný tvar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Voľný tvar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Voľný tvar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Voľný tvar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Voľný tvar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Voľný tvar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Voľný tvar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Voľný tvar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Voľný tvar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Voľný tvar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Voľný tvar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Voľný tvar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Obdĺžnik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Voľný tvar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Voľný tvar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Voľný tvar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Voľný tvar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Voľný tvar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Voľný tvar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Voľný tvar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Voľný tvar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Voľný tvar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Voľný tvar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Voľný tvar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Obdĺžnik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Voľný tvar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Voľný tvar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Voľný tvar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Voľný tvar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Voľný tvar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Voľný tvar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Voľný tvar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Voľný tvar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Voľný tvar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Voľný tvar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Voľný tvar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Voľný tvar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Voľný tvar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4" name="Obdĺžnik: zaoblené rohy 63">
            <a:extLst>
              <a:ext uri="{FF2B5EF4-FFF2-40B4-BE49-F238E27FC236}">
                <a16:creationId xmlns:a16="http://schemas.microsoft.com/office/drawing/2014/main" id="{B4FF78B2-8A8B-4089-A5FE-D10F7BCD1680}"/>
              </a:ext>
            </a:extLst>
          </p:cNvPr>
          <p:cNvSpPr/>
          <p:nvPr/>
        </p:nvSpPr>
        <p:spPr>
          <a:xfrm>
            <a:off x="7122716" y="2130842"/>
            <a:ext cx="4569753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Zber dát</a:t>
            </a:r>
          </a:p>
        </p:txBody>
      </p:sp>
      <p:sp>
        <p:nvSpPr>
          <p:cNvPr id="72" name="Obdĺžnik: zaoblené rohy 71">
            <a:extLst>
              <a:ext uri="{FF2B5EF4-FFF2-40B4-BE49-F238E27FC236}">
                <a16:creationId xmlns:a16="http://schemas.microsoft.com/office/drawing/2014/main" id="{2C8B5590-E2D5-44BF-A9F4-A7446B4FB84E}"/>
              </a:ext>
            </a:extLst>
          </p:cNvPr>
          <p:cNvSpPr/>
          <p:nvPr/>
        </p:nvSpPr>
        <p:spPr>
          <a:xfrm>
            <a:off x="7122717" y="2881047"/>
            <a:ext cx="4569752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Príprava a očistenie dát</a:t>
            </a:r>
          </a:p>
        </p:txBody>
      </p:sp>
      <p:sp>
        <p:nvSpPr>
          <p:cNvPr id="73" name="Obdĺžnik: zaoblené rohy 72">
            <a:extLst>
              <a:ext uri="{FF2B5EF4-FFF2-40B4-BE49-F238E27FC236}">
                <a16:creationId xmlns:a16="http://schemas.microsoft.com/office/drawing/2014/main" id="{35113A8D-B21B-4C7B-8483-3B97C0A25DBF}"/>
              </a:ext>
            </a:extLst>
          </p:cNvPr>
          <p:cNvSpPr/>
          <p:nvPr/>
        </p:nvSpPr>
        <p:spPr>
          <a:xfrm>
            <a:off x="7122716" y="3622950"/>
            <a:ext cx="4569751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Výber a ladenie modelu</a:t>
            </a:r>
          </a:p>
        </p:txBody>
      </p:sp>
      <p:sp>
        <p:nvSpPr>
          <p:cNvPr id="74" name="Obdĺžnik: zaoblené rohy 73">
            <a:extLst>
              <a:ext uri="{FF2B5EF4-FFF2-40B4-BE49-F238E27FC236}">
                <a16:creationId xmlns:a16="http://schemas.microsoft.com/office/drawing/2014/main" id="{4390F6F0-1C29-462B-9D6A-4DA50945CB93}"/>
              </a:ext>
            </a:extLst>
          </p:cNvPr>
          <p:cNvSpPr/>
          <p:nvPr/>
        </p:nvSpPr>
        <p:spPr>
          <a:xfrm>
            <a:off x="7122716" y="4372393"/>
            <a:ext cx="4569751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Nasadenie</a:t>
            </a:r>
          </a:p>
        </p:txBody>
      </p:sp>
      <p:sp>
        <p:nvSpPr>
          <p:cNvPr id="75" name="Obdĺžnik: zaoblené rohy 74">
            <a:extLst>
              <a:ext uri="{FF2B5EF4-FFF2-40B4-BE49-F238E27FC236}">
                <a16:creationId xmlns:a16="http://schemas.microsoft.com/office/drawing/2014/main" id="{6B010D97-D705-49FE-A54F-7B3A43040EF9}"/>
              </a:ext>
            </a:extLst>
          </p:cNvPr>
          <p:cNvSpPr/>
          <p:nvPr/>
        </p:nvSpPr>
        <p:spPr>
          <a:xfrm>
            <a:off x="7122716" y="5119710"/>
            <a:ext cx="4569751" cy="6405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sk-SK" sz="3200" dirty="0">
                <a:solidFill>
                  <a:schemeClr val="tx1"/>
                </a:solidFill>
              </a:rPr>
              <a:t>Monitorovanie</a:t>
            </a:r>
          </a:p>
        </p:txBody>
      </p:sp>
    </p:spTree>
    <p:extLst>
      <p:ext uri="{BB962C8B-B14F-4D97-AF65-F5344CB8AC3E}">
        <p14:creationId xmlns:p14="http://schemas.microsoft.com/office/powerpoint/2010/main" val="10732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Zber dát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Zákazníci nahrávajú bločky</a:t>
            </a:r>
          </a:p>
          <a:p>
            <a:r>
              <a:rPr lang="sk-SK" sz="3200" dirty="0"/>
              <a:t>Máme fotky, údaje z QR kódu aj klasifikáciu</a:t>
            </a:r>
          </a:p>
          <a:p>
            <a:r>
              <a:rPr lang="sk-SK" sz="3200" dirty="0"/>
              <a:t>50000 bločkov</a:t>
            </a:r>
          </a:p>
          <a:p>
            <a:r>
              <a:rPr lang="sk-SK" sz="3200" dirty="0"/>
              <a:t>Sú tieto dáta v poriadku?</a:t>
            </a:r>
          </a:p>
          <a:p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273782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Príprava dát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Čo s fotkou bločku?</a:t>
            </a:r>
          </a:p>
          <a:p>
            <a:r>
              <a:rPr lang="sk-SK" sz="3200" dirty="0"/>
              <a:t>OCR</a:t>
            </a:r>
          </a:p>
          <a:p>
            <a:r>
              <a:rPr lang="sk-SK" sz="3200" dirty="0"/>
              <a:t>Presnosť</a:t>
            </a:r>
          </a:p>
          <a:p>
            <a:r>
              <a:rPr lang="sk-SK" sz="3200" dirty="0"/>
              <a:t>Kvalita fotiek</a:t>
            </a:r>
          </a:p>
          <a:p>
            <a:r>
              <a:rPr lang="sk-SK" sz="3200" dirty="0"/>
              <a:t>Štruktúra textu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1E8BB8B8-75DC-4BED-9B41-CD9B2365B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7" y="175598"/>
            <a:ext cx="3706368" cy="65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7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Príprava – prostredie, OCR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.NET</a:t>
            </a:r>
          </a:p>
          <a:p>
            <a:r>
              <a:rPr lang="sk-SK" sz="3200" dirty="0"/>
              <a:t>Skúsenosti s OCR v .NET – Tesseract.NET</a:t>
            </a:r>
          </a:p>
          <a:p>
            <a:r>
              <a:rPr lang="sk-SK" sz="3200" dirty="0"/>
              <a:t>Všetky bločky prevedieme na text naraz</a:t>
            </a:r>
          </a:p>
        </p:txBody>
      </p:sp>
    </p:spTree>
    <p:extLst>
      <p:ext uri="{BB962C8B-B14F-4D97-AF65-F5344CB8AC3E}">
        <p14:creationId xmlns:p14="http://schemas.microsoft.com/office/powerpoint/2010/main" val="26008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Model – „podľa sumy“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Vieme si pomôcť</a:t>
            </a:r>
          </a:p>
          <a:p>
            <a:r>
              <a:rPr lang="sk-SK" sz="3200" dirty="0"/>
              <a:t>Zaokrúhlenie sumy bločku</a:t>
            </a:r>
          </a:p>
          <a:p>
            <a:r>
              <a:rPr lang="sk-SK" sz="3200" dirty="0"/>
              <a:t>30</a:t>
            </a:r>
            <a:r>
              <a:rPr lang="en-US" sz="3200" dirty="0"/>
              <a:t>%</a:t>
            </a:r>
            <a:r>
              <a:rPr lang="sk-SK" sz="3200" dirty="0"/>
              <a:t> vyriešených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9A36EF04-5C62-4F7A-BC89-114A5DD13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92" t="21388" b="43563"/>
          <a:stretch/>
        </p:blipFill>
        <p:spPr>
          <a:xfrm>
            <a:off x="7369921" y="1249447"/>
            <a:ext cx="3199457" cy="3971708"/>
          </a:xfrm>
          <a:prstGeom prst="rect">
            <a:avLst/>
          </a:prstGeom>
        </p:spPr>
      </p:pic>
      <p:sp>
        <p:nvSpPr>
          <p:cNvPr id="6" name="Obdĺžnik: zaoblené rohy 5">
            <a:extLst>
              <a:ext uri="{FF2B5EF4-FFF2-40B4-BE49-F238E27FC236}">
                <a16:creationId xmlns:a16="http://schemas.microsoft.com/office/drawing/2014/main" id="{B5DD5E14-61C4-437A-9301-8B9267639543}"/>
              </a:ext>
            </a:extLst>
          </p:cNvPr>
          <p:cNvSpPr/>
          <p:nvPr/>
        </p:nvSpPr>
        <p:spPr>
          <a:xfrm>
            <a:off x="7532165" y="3198363"/>
            <a:ext cx="2803271" cy="2669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5850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model – „exaktný“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Kľúčové slová</a:t>
            </a:r>
          </a:p>
          <a:p>
            <a:r>
              <a:rPr lang="sk-SK" sz="3200" dirty="0"/>
              <a:t>A čo presnosť OCR?</a:t>
            </a:r>
          </a:p>
          <a:p>
            <a:r>
              <a:rPr lang="sk-SK" sz="3200" dirty="0" err="1"/>
              <a:t>Levenshteinova</a:t>
            </a:r>
            <a:r>
              <a:rPr lang="sk-SK" sz="3200" dirty="0"/>
              <a:t> vzdialenosť</a:t>
            </a:r>
          </a:p>
          <a:p>
            <a:r>
              <a:rPr lang="sk-SK" sz="3200" dirty="0" err="1"/>
              <a:t>Bitap</a:t>
            </a:r>
            <a:endParaRPr lang="sk-SK" sz="32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2C32AD7-B574-42DC-8326-8B3B03D0B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75" y="2846306"/>
            <a:ext cx="4209528" cy="25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r>
              <a:rPr lang="sk-SK" dirty="0"/>
              <a:t>Výber ML modelu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251E794D-BE27-4241-B41F-80CBC183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4312"/>
          </a:xfrm>
        </p:spPr>
        <p:txBody>
          <a:bodyPr>
            <a:normAutofit/>
          </a:bodyPr>
          <a:lstStyle/>
          <a:p>
            <a:r>
              <a:rPr lang="sk-SK" sz="3200" dirty="0"/>
              <a:t>ML.NET</a:t>
            </a:r>
          </a:p>
          <a:p>
            <a:pPr lvl="1"/>
            <a:r>
              <a:rPr lang="sk-SK" sz="2800" dirty="0"/>
              <a:t>Klasifikácia</a:t>
            </a:r>
          </a:p>
          <a:p>
            <a:pPr lvl="1"/>
            <a:r>
              <a:rPr lang="sk-SK" sz="2800" dirty="0"/>
              <a:t>Odporúčania</a:t>
            </a:r>
          </a:p>
          <a:p>
            <a:pPr lvl="1"/>
            <a:r>
              <a:rPr lang="sk-SK" sz="2800" dirty="0"/>
              <a:t>Predikcie</a:t>
            </a:r>
          </a:p>
          <a:p>
            <a:pPr lvl="1"/>
            <a:r>
              <a:rPr lang="sk-SK" sz="2800" dirty="0"/>
              <a:t>Detekcie, ...</a:t>
            </a:r>
          </a:p>
          <a:p>
            <a:r>
              <a:rPr lang="sk-SK" sz="3200" dirty="0"/>
              <a:t>Veľmi pohodlné pre začiatočníka</a:t>
            </a:r>
          </a:p>
          <a:p>
            <a:pPr lvl="1"/>
            <a:endParaRPr lang="sk-SK" sz="2800" dirty="0"/>
          </a:p>
        </p:txBody>
      </p:sp>
    </p:spTree>
    <p:extLst>
      <p:ext uri="{BB962C8B-B14F-4D97-AF65-F5344CB8AC3E}">
        <p14:creationId xmlns:p14="http://schemas.microsoft.com/office/powerpoint/2010/main" val="126240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lošný spoj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E9F5BB-97DB-4160-B47A-8FCEBC4F46E5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Moderný návrh</Template>
  <TotalTime>0</TotalTime>
  <Words>306</Words>
  <Application>Microsoft Office PowerPoint</Application>
  <PresentationFormat>Širokouhlá</PresentationFormat>
  <Paragraphs>111</Paragraphs>
  <Slides>24</Slides>
  <Notes>24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Tw Cen MT</vt:lpstr>
      <vt:lpstr>Plošný spoj</vt:lpstr>
      <vt:lpstr>ako sme pomohli zákazníkom s bločkami</vt:lpstr>
      <vt:lpstr>Zadanie</vt:lpstr>
      <vt:lpstr>fázy ML projektu</vt:lpstr>
      <vt:lpstr>Zber dát</vt:lpstr>
      <vt:lpstr>Príprava dát</vt:lpstr>
      <vt:lpstr>Príprava – prostredie, OCR</vt:lpstr>
      <vt:lpstr>Model – „podľa sumy“</vt:lpstr>
      <vt:lpstr>model – „exaktný“</vt:lpstr>
      <vt:lpstr>Výber ML modelu</vt:lpstr>
      <vt:lpstr>Výber ML modelu  Auto ML</vt:lpstr>
      <vt:lpstr>Výber ML modelu  Auto ML</vt:lpstr>
      <vt:lpstr>Výber ML modelu  Auto ML</vt:lpstr>
      <vt:lpstr>Trénovanie modelu</vt:lpstr>
      <vt:lpstr>Trénovanie modelu</vt:lpstr>
      <vt:lpstr>Featurize text</vt:lpstr>
      <vt:lpstr>Light GBM</vt:lpstr>
      <vt:lpstr>Light GBM</vt:lpstr>
      <vt:lpstr>Prvé Výsledky</vt:lpstr>
      <vt:lpstr>Vylepšenia</vt:lpstr>
      <vt:lpstr>Iné možnosti</vt:lpstr>
      <vt:lpstr>Nasadenie</vt:lpstr>
      <vt:lpstr>Vyhodnotenie</vt:lpstr>
      <vt:lpstr>Čo môžeme zlepšiť?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2024-11-22T14:20:39Z</dcterms:created>
  <dcterms:modified xsi:type="dcterms:W3CDTF">2024-11-29T08:45:50Z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